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6"/>
  </p:notesMasterIdLst>
  <p:sldIdLst>
    <p:sldId id="859" r:id="rId2"/>
    <p:sldId id="1017" r:id="rId3"/>
    <p:sldId id="1019" r:id="rId4"/>
    <p:sldId id="1020" r:id="rId5"/>
    <p:sldId id="1021" r:id="rId6"/>
    <p:sldId id="1022" r:id="rId7"/>
    <p:sldId id="1009" r:id="rId8"/>
    <p:sldId id="1014" r:id="rId9"/>
    <p:sldId id="1010" r:id="rId10"/>
    <p:sldId id="1011" r:id="rId11"/>
    <p:sldId id="1030" r:id="rId12"/>
    <p:sldId id="1031" r:id="rId13"/>
    <p:sldId id="1012" r:id="rId14"/>
    <p:sldId id="1023" r:id="rId15"/>
    <p:sldId id="1024" r:id="rId16"/>
    <p:sldId id="1025" r:id="rId17"/>
    <p:sldId id="1032" r:id="rId18"/>
    <p:sldId id="1033" r:id="rId19"/>
    <p:sldId id="1013" r:id="rId20"/>
    <p:sldId id="1026" r:id="rId21"/>
    <p:sldId id="1027" r:id="rId22"/>
    <p:sldId id="1028" r:id="rId23"/>
    <p:sldId id="1035" r:id="rId24"/>
    <p:sldId id="1036" r:id="rId25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6  Find your way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Get ready—Start up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2184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4483100" algn="l"/>
                <a:tab pos="86106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三、单项选择。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483100" algn="l"/>
                <a:tab pos="86106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 left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supermarket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483100" algn="l"/>
                <a:tab pos="86106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483100" algn="l"/>
                <a:tab pos="861060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8789" y="717762"/>
            <a:ext cx="6260976" cy="67673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82294" y="207361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5" name="内容占位符 5"/>
          <p:cNvSpPr txBox="1">
            <a:spLocks/>
          </p:cNvSpPr>
          <p:nvPr/>
        </p:nvSpPr>
        <p:spPr bwMode="auto">
          <a:xfrm>
            <a:off x="360854" y="3204098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本题考查介词用法。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“turn left/right at ...”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是固定搭配，表示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处向左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右转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，这里说明在超市处左转，所以用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at,on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上面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里面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，均不符合语境，故选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 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4483100" algn="l"/>
                <a:tab pos="86106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 tell me the way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museum from our school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483100" algn="l"/>
                <a:tab pos="86106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56004" y="836712"/>
            <a:ext cx="5143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 </a:t>
            </a:r>
            <a:endParaRPr lang="zh-CN" altLang="en-US" dirty="0"/>
          </a:p>
        </p:txBody>
      </p:sp>
      <p:sp>
        <p:nvSpPr>
          <p:cNvPr id="4" name="内容占位符 6"/>
          <p:cNvSpPr txBox="1">
            <a:spLocks/>
          </p:cNvSpPr>
          <p:nvPr/>
        </p:nvSpPr>
        <p:spPr bwMode="auto">
          <a:xfrm>
            <a:off x="360854" y="1977221"/>
            <a:ext cx="11485848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本题考查介词用法。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way to ...”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去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的路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，是固定搭配，在本句中表示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从我们学校去博物馆的路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，应该用介词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一般用于表示在某个小地点、具体的时间点等；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一般用于表示在较大的地点（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如城市、国家等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），或某物品里面，或在某个时间段内，所以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选项不正确。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5284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0019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4483100" algn="l"/>
                <a:tab pos="86106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sports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centre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—Go straight and turn right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483100" algn="l"/>
                <a:tab pos="86106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at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I get to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</a:t>
            </a:r>
            <a:endParaRPr lang="en-US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 dirty="0"/>
          </a:p>
          <a:p>
            <a:endParaRPr lang="zh-CN" altLang="en-US" dirty="0"/>
          </a:p>
        </p:txBody>
      </p:sp>
      <p:sp>
        <p:nvSpPr>
          <p:cNvPr id="3" name="内容占位符 7"/>
          <p:cNvSpPr txBox="1">
            <a:spLocks/>
          </p:cNvSpPr>
          <p:nvPr/>
        </p:nvSpPr>
        <p:spPr bwMode="auto">
          <a:xfrm>
            <a:off x="360854" y="2055556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本题考查特殊疑问句。根据答语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“Go straight and turn right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直走然后右转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可知，问句是在询问去体育中心的方式，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项询问的是人，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项询问地点，不符合语境，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项用于询问去某地的方式，故选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 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64882" y="855835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03550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04975" algn="l"/>
                <a:tab pos="4410075" algn="l"/>
                <a:tab pos="75374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you tell me how do I go to her house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4975" algn="l"/>
                <a:tab pos="4410075" algn="l"/>
                <a:tab pos="75374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Hello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Sorry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Excuse me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4975" algn="l"/>
                <a:tab pos="4410075" algn="l"/>
                <a:tab pos="75374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4975" algn="l"/>
                <a:tab pos="4410075" algn="l"/>
                <a:tab pos="75374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4975" algn="l"/>
                <a:tab pos="4410075" algn="l"/>
                <a:tab pos="75374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have a fever,where should you go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4975" algn="l"/>
                <a:tab pos="4410075" algn="l"/>
                <a:tab pos="75374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hospital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library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sports centre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8"/>
          <p:cNvSpPr txBox="1">
            <a:spLocks/>
          </p:cNvSpPr>
          <p:nvPr/>
        </p:nvSpPr>
        <p:spPr bwMode="auto">
          <a:xfrm>
            <a:off x="360854" y="2051970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本题考查交际用语。在向别人问路或打扰别人之前，常用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“Excuse me.”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表示礼貌。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56004" y="84031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56004" y="342012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6" name="内容占位符 9"/>
          <p:cNvSpPr txBox="1">
            <a:spLocks/>
          </p:cNvSpPr>
          <p:nvPr/>
        </p:nvSpPr>
        <p:spPr bwMode="auto">
          <a:xfrm>
            <a:off x="360854" y="459898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本题考查生活常识。根据常识可知，发烧了应该去医院，所以选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0034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四、连词成句。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Susu,go,Where,does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（？）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do,go,I,to,library,the,How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（？）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straight,on,Go,to,museum,the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0"/>
          <p:cNvSpPr txBox="1">
            <a:spLocks/>
          </p:cNvSpPr>
          <p:nvPr/>
        </p:nvSpPr>
        <p:spPr bwMode="auto">
          <a:xfrm>
            <a:off x="442006" y="193458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does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Susu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0"/>
          <p:cNvSpPr txBox="1">
            <a:spLocks/>
          </p:cNvSpPr>
          <p:nvPr/>
        </p:nvSpPr>
        <p:spPr bwMode="auto">
          <a:xfrm>
            <a:off x="442086" y="321308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I go to the library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0"/>
          <p:cNvSpPr txBox="1">
            <a:spLocks/>
          </p:cNvSpPr>
          <p:nvPr/>
        </p:nvSpPr>
        <p:spPr bwMode="auto">
          <a:xfrm>
            <a:off x="419186" y="4500450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straight on to the museum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15469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right,Turn,sports,at,the,centre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you,Can,tell,the,way,me,to,the,hospital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（？）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内容占位符 12"/>
          <p:cNvSpPr txBox="1">
            <a:spLocks/>
          </p:cNvSpPr>
          <p:nvPr/>
        </p:nvSpPr>
        <p:spPr bwMode="auto">
          <a:xfrm>
            <a:off x="432142" y="1295550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 right at the sports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centre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内容占位符 12"/>
          <p:cNvSpPr txBox="1">
            <a:spLocks/>
          </p:cNvSpPr>
          <p:nvPr/>
        </p:nvSpPr>
        <p:spPr bwMode="auto">
          <a:xfrm>
            <a:off x="448101" y="256392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 tell me the way to the hospital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8087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想要去电影院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于是向路人问路。从方框中选择合适的句子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is the cinema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845903"/>
            <a:ext cx="11485848" cy="1303177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075" algn="l"/>
                <a:tab pos="64547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on your right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You’re welcome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075" algn="l"/>
                <a:tab pos="64547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Excuse me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 straight on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214055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zh-CN" altLang="zh-CN" b="1" spc="-7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本题考查交际用语。向别人问路时，出于礼貌，首先要说</a:t>
            </a:r>
            <a:r>
              <a:rPr lang="en-US" altLang="zh-CN" b="1" spc="-7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“Excuse me.”</a:t>
            </a:r>
            <a:r>
              <a:rPr lang="zh-CN" altLang="zh-CN" b="1" spc="-7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endParaRPr lang="en-US" altLang="zh-CN" b="1" spc="-70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 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503684" y="215949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9824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Nick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Oh,let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 see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让我想一想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Walk 50 steps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it on my left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　　　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Nick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132856"/>
            <a:ext cx="11485848" cy="1303177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075" algn="l"/>
                <a:tab pos="64547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on your right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You’re welcome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075" algn="l"/>
                <a:tab pos="64547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Excuse me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 straight on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501008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根据上文大明询问电影院在哪里，迈克回答时应该先告知大致的路线，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“Go straight on.”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直走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，符合语境，所以选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 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4824614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大明问电影院在左边吗，迈克回答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，接着应该说明电影院的正确位置，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 on your right.”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它在你的右边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，所以选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 </a:t>
            </a:r>
            <a:endParaRPr lang="en-US" altLang="zh-CN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653514" y="87222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D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802216" y="151099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07191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2184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 you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Nick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197831"/>
            <a:ext cx="11485848" cy="1303177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075" algn="l"/>
                <a:tab pos="645477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your right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You’re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welcome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075" algn="l"/>
                <a:tab pos="645477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Excuse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straight 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356598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对于别人的感谢，通常用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“You’re welcome.”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来回应，表示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不客气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，所以选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 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319342" y="143534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12238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66201"/>
            <a:ext cx="7462544" cy="297091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Ryan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Steven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相约去动物园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可是他半路迷路了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只好向已经到达的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Steven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求助。阅读对话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完成下列各题。 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Ryan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Steven,I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lost</a:t>
            </a:r>
            <a:r>
              <a:rPr lang="en-US" altLang="zh-CN" sz="26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找到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zoo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753498"/>
            <a:ext cx="8020852" cy="73128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0630" y="1618418"/>
            <a:ext cx="3252263" cy="420691"/>
          </a:xfrm>
          <a:prstGeom prst="rect">
            <a:avLst/>
          </a:prstGeom>
        </p:spPr>
      </p:pic>
      <p:pic>
        <p:nvPicPr>
          <p:cNvPr id="5" name="qtf321.jpg" descr="id:214749643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7952718" y="1512533"/>
            <a:ext cx="3829074" cy="3932691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933056"/>
            <a:ext cx="7750576" cy="1892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Steven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worry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着急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are you now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Ryan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beside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旁边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Star Cinema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KFC is on my left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在我的左边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26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5单元目标导航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424330" y="1156507"/>
            <a:ext cx="11440394" cy="524945"/>
          </a:xfrm>
          <a:prstGeom prst="rect">
            <a:avLst/>
          </a:prstGeom>
        </p:spPr>
      </p:pic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1209093"/>
              </p:ext>
            </p:extLst>
          </p:nvPr>
        </p:nvGraphicFramePr>
        <p:xfrm>
          <a:off x="431432" y="1681452"/>
          <a:ext cx="11424414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1494314">
                  <a:extLst>
                    <a:ext uri="{9D8B030D-6E8A-4147-A177-3AD203B41FA5}">
                      <a16:colId xmlns:a16="http://schemas.microsoft.com/office/drawing/2014/main" val="2330504653"/>
                    </a:ext>
                  </a:extLst>
                </a:gridCol>
                <a:gridCol w="9930100">
                  <a:extLst>
                    <a:ext uri="{9D8B030D-6E8A-4147-A177-3AD203B41FA5}">
                      <a16:colId xmlns:a16="http://schemas.microsoft.com/office/drawing/2014/main" val="295301765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单元脉络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07732718"/>
                  </a:ext>
                </a:extLst>
              </a:tr>
            </a:tbl>
          </a:graphicData>
        </a:graphic>
      </p:graphicFrame>
      <p:pic>
        <p:nvPicPr>
          <p:cNvPr id="1026" name="dt6.ep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0750" y="2023499"/>
            <a:ext cx="9518054" cy="2827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4612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Steven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 straight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right and go straight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left at the Panda Square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广场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zoo is on your right and you can find 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Ryan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 you so much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Steven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You’re welcome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16859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（一）根据对话内容，标出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Ryan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去动物园的路线。 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qtf321.jpg" descr="id:214749643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583038" y="1844824"/>
            <a:ext cx="3829074" cy="393269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3158" y="2420888"/>
            <a:ext cx="526730" cy="86563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9182" y="4005064"/>
            <a:ext cx="721618" cy="401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2242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（二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对话内容，写出下列地点在上图中对应的字母符号。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 Cinema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KFC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Panda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Square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en-US" altLang="zh-CN" u="sng" dirty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3882" y="890964"/>
            <a:ext cx="3225180" cy="47093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358902" y="2132856"/>
            <a:ext cx="5132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 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311230" y="212126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pic>
        <p:nvPicPr>
          <p:cNvPr id="6" name="qtf321.jpg" descr="id:2147496434;FounderCES"/>
          <p:cNvPicPr/>
          <p:nvPr/>
        </p:nvPicPr>
        <p:blipFill>
          <a:blip r:embed="rId3">
            <a:clrChange>
              <a:clrFrom>
                <a:srgbClr val="EAE9E8"/>
              </a:clrFrom>
              <a:clrTo>
                <a:srgbClr val="EAE9E8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59302" y="2852936"/>
            <a:ext cx="3447158" cy="354044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clrChange>
              <a:clrFrom>
                <a:srgbClr val="EAE9E8"/>
              </a:clrFrom>
              <a:clrTo>
                <a:srgbClr val="EAE9E8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67414" y="3347372"/>
            <a:ext cx="474193" cy="77929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>
            <a:clrChange>
              <a:clrFrom>
                <a:srgbClr val="EAE9E8"/>
              </a:clrFrom>
              <a:clrTo>
                <a:srgbClr val="EAE9E8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11430" y="4846746"/>
            <a:ext cx="649643" cy="361593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10631710" y="214173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D</a:t>
            </a:r>
            <a:endParaRPr lang="zh-CN" altLang="en-US" dirty="0"/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2705369"/>
            <a:ext cx="6394728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“I’m beside the Star Cinema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KFC is on my left.”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Ryan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所在位置旁边有一个是星星电影院对应的位置。因为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KFC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在左边，那么电影院就在右边。按照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Steven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给的路线，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Ryan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需要在熊猫广场左转，故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处是熊猫广场。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0565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9" grpId="0"/>
      <p:bldP spid="1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85980"/>
          </a:xfrm>
          <a:solidFill>
            <a:srgbClr val="E8F6FD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endParaRPr lang="en-US" altLang="zh-CN" sz="1600" dirty="0" smtClean="0">
              <a:latin typeface="+mn-ea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问路常用表达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……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在哪里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我怎样能到达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tell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你能告诉我去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的路吗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指路常用表达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straight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直走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011" y="755826"/>
            <a:ext cx="1369343" cy="409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020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  <a:solidFill>
            <a:srgbClr val="E8F6FD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</a:t>
            </a: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left/right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向左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右转。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left/right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在你的左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右边。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表示迷路的表达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lost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我迷路了。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我找不到</a:t>
            </a:r>
            <a:r>
              <a:rPr lang="en-US" altLang="zh-CN" b="1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实际生活中还会学到一些更复杂的问路与指路表达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b="1" dirty="0" err="1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bus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乘坐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路公交车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下车。</a:t>
            </a:r>
            <a:r>
              <a:rPr lang="zh-CN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b="1" dirty="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7078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8781515"/>
              </p:ext>
            </p:extLst>
          </p:nvPr>
        </p:nvGraphicFramePr>
        <p:xfrm>
          <a:off x="406575" y="836712"/>
          <a:ext cx="11377264" cy="5153070"/>
        </p:xfrm>
        <a:graphic>
          <a:graphicData uri="http://schemas.openxmlformats.org/drawingml/2006/table">
            <a:tbl>
              <a:tblPr firstRow="1" firstCol="1" bandRow="1"/>
              <a:tblGrid>
                <a:gridCol w="1080119">
                  <a:extLst>
                    <a:ext uri="{9D8B030D-6E8A-4147-A177-3AD203B41FA5}">
                      <a16:colId xmlns:a16="http://schemas.microsoft.com/office/drawing/2014/main" val="26004208"/>
                    </a:ext>
                  </a:extLst>
                </a:gridCol>
                <a:gridCol w="10297145">
                  <a:extLst>
                    <a:ext uri="{9D8B030D-6E8A-4147-A177-3AD203B41FA5}">
                      <a16:colId xmlns:a16="http://schemas.microsoft.com/office/drawing/2014/main" val="514426498"/>
                    </a:ext>
                  </a:extLst>
                </a:gridCol>
              </a:tblGrid>
              <a:tr h="129313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语音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在开头和结尾发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/θ/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音：</a:t>
                      </a:r>
                      <a:r>
                        <a:rPr lang="en-US" sz="2800" u="sng" dirty="0" err="1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B0F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ree,</a:t>
                      </a:r>
                      <a:r>
                        <a:rPr lang="en-US" sz="2800" u="sng" dirty="0" err="1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B0F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ink,tee</a:t>
                      </a:r>
                      <a:r>
                        <a:rPr lang="en-US" sz="2800" u="sng" dirty="0" err="1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B0F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,bo</a:t>
                      </a:r>
                      <a:r>
                        <a:rPr lang="en-US" sz="2800" u="sng" dirty="0" err="1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B0F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在单词中间时可发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ð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音：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</a:t>
                      </a:r>
                      <a:r>
                        <a:rPr lang="en-US" sz="2800" u="sng" dirty="0" err="1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B0F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er,fa</a:t>
                      </a:r>
                      <a:r>
                        <a:rPr lang="en-US" sz="2800" u="sng" dirty="0" err="1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B0F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er,wea</a:t>
                      </a:r>
                      <a:r>
                        <a:rPr lang="en-US" sz="2800" u="sng" dirty="0" err="1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B0F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er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在代、介、连、副、冠词里大多发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ð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音：</a:t>
                      </a:r>
                      <a:r>
                        <a:rPr lang="en-US" sz="2800" u="sng" dirty="0" err="1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B0F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is,wi</a:t>
                      </a:r>
                      <a:r>
                        <a:rPr lang="en-US" sz="2800" u="sng" dirty="0" err="1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B0F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2800" u="sng" dirty="0" err="1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B0F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us,</a:t>
                      </a:r>
                      <a:r>
                        <a:rPr lang="en-US" sz="2800" u="sng" dirty="0" err="1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B0F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ere,</a:t>
                      </a:r>
                      <a:r>
                        <a:rPr lang="en-US" sz="2800" u="sng" dirty="0" err="1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B0F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2474822"/>
                  </a:ext>
                </a:extLst>
              </a:tr>
              <a:tr h="323283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单词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wheel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车轮　　　　　　 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</a:t>
                      </a:r>
                      <a:r>
                        <a:rPr lang="en-US" sz="28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left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向左，朝左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straight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笔直地　 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   </a:t>
                      </a:r>
                      <a:r>
                        <a:rPr lang="en-US" sz="28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library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图书室；图书馆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centre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中心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en-US" sz="28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cinema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电影院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	</a:t>
                      </a: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hospital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医院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en-US" sz="28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supermarket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超市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museum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博物馆，博物院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tomorrow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明天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	</a:t>
                      </a: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3675" marR="33675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804813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66553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0123021"/>
              </p:ext>
            </p:extLst>
          </p:nvPr>
        </p:nvGraphicFramePr>
        <p:xfrm>
          <a:off x="397697" y="1001356"/>
          <a:ext cx="11377264" cy="5376672"/>
        </p:xfrm>
        <a:graphic>
          <a:graphicData uri="http://schemas.openxmlformats.org/drawingml/2006/table">
            <a:tbl>
              <a:tblPr firstRow="1" firstCol="1" bandRow="1"/>
              <a:tblGrid>
                <a:gridCol w="936103">
                  <a:extLst>
                    <a:ext uri="{9D8B030D-6E8A-4147-A177-3AD203B41FA5}">
                      <a16:colId xmlns:a16="http://schemas.microsoft.com/office/drawing/2014/main" val="1457585526"/>
                    </a:ext>
                  </a:extLst>
                </a:gridCol>
                <a:gridCol w="10441161">
                  <a:extLst>
                    <a:ext uri="{9D8B030D-6E8A-4147-A177-3AD203B41FA5}">
                      <a16:colId xmlns:a16="http://schemas.microsoft.com/office/drawing/2014/main" val="231970485"/>
                    </a:ext>
                  </a:extLst>
                </a:gridCol>
              </a:tblGrid>
              <a:tr h="137329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单词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woman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女性，女人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excuse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原谅</a:t>
                      </a:r>
                    </a:p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wish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希望，愿望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	true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真的，真实的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	</a:t>
                      </a: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step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步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own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自己的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	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cross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横穿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	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careful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谨慎的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underground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在地（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面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）下</a:t>
                      </a:r>
                    </a:p>
                  </a:txBody>
                  <a:tcPr marL="33675" marR="33675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01025543"/>
                  </a:ext>
                </a:extLst>
              </a:tr>
              <a:tr h="98521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短语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excuse me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劳驾 　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   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careful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当心，小心　</a:t>
                      </a: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straight on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直走　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turn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left/right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向左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右转 </a:t>
                      </a:r>
                    </a:p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way to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去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的路　　　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town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在城镇里 　　　</a:t>
                      </a: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one’s own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独自</a:t>
                      </a:r>
                    </a:p>
                  </a:txBody>
                  <a:tcPr marL="33675" marR="33675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55542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864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721791"/>
              </p:ext>
            </p:extLst>
          </p:nvPr>
        </p:nvGraphicFramePr>
        <p:xfrm>
          <a:off x="406574" y="858990"/>
          <a:ext cx="11449272" cy="5376672"/>
        </p:xfrm>
        <a:graphic>
          <a:graphicData uri="http://schemas.openxmlformats.org/drawingml/2006/table">
            <a:tbl>
              <a:tblPr firstRow="1" firstCol="1" bandRow="1"/>
              <a:tblGrid>
                <a:gridCol w="936104">
                  <a:extLst>
                    <a:ext uri="{9D8B030D-6E8A-4147-A177-3AD203B41FA5}">
                      <a16:colId xmlns:a16="http://schemas.microsoft.com/office/drawing/2014/main" val="3394464522"/>
                    </a:ext>
                  </a:extLst>
                </a:gridCol>
                <a:gridCol w="10513168">
                  <a:extLst>
                    <a:ext uri="{9D8B030D-6E8A-4147-A177-3AD203B41FA5}">
                      <a16:colId xmlns:a16="http://schemas.microsoft.com/office/drawing/2014/main" val="2174469665"/>
                    </a:ext>
                  </a:extLst>
                </a:gridCol>
              </a:tblGrid>
              <a:tr h="452596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核心</a:t>
                      </a: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句型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Excuse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me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you tell me the way to the sports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centre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from the hospital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</a:p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打扰一下。你能告诉我从医院到体育中心怎么走吗？</a:t>
                      </a:r>
                    </a:p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zh-CN" sz="2800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sz="2800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“Excuse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me.”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用于礼貌地引起他人注意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开启对话。在实际运用中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“Can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...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还可以替换为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“Could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...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Could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语气更加委婉、客气。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拓展</a:t>
                      </a:r>
                      <a:r>
                        <a:rPr lang="zh-CN" sz="2800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在问路时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要注意使用礼貌用语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比如用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“Thank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you.”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表示感谢。另外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当对方给出路线指引后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如果没听清楚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可以礼貌地请求对方重复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如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Sorry,could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say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that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again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 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430" marR="31430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71759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1080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2949441"/>
              </p:ext>
            </p:extLst>
          </p:nvPr>
        </p:nvGraphicFramePr>
        <p:xfrm>
          <a:off x="406574" y="836712"/>
          <a:ext cx="11449272" cy="5534652"/>
        </p:xfrm>
        <a:graphic>
          <a:graphicData uri="http://schemas.openxmlformats.org/drawingml/2006/table">
            <a:tbl>
              <a:tblPr firstRow="1" firstCol="1" bandRow="1"/>
              <a:tblGrid>
                <a:gridCol w="936104">
                  <a:extLst>
                    <a:ext uri="{9D8B030D-6E8A-4147-A177-3AD203B41FA5}">
                      <a16:colId xmlns:a16="http://schemas.microsoft.com/office/drawing/2014/main" val="3394464522"/>
                    </a:ext>
                  </a:extLst>
                </a:gridCol>
                <a:gridCol w="10513168">
                  <a:extLst>
                    <a:ext uri="{9D8B030D-6E8A-4147-A177-3AD203B41FA5}">
                      <a16:colId xmlns:a16="http://schemas.microsoft.com/office/drawing/2014/main" val="2174469665"/>
                    </a:ext>
                  </a:extLst>
                </a:gridCol>
              </a:tblGrid>
              <a:tr h="276732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核心句型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How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 you go to school from your home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？你从家怎么去上学？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zh-CN" sz="2800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辨析</a:t>
                      </a:r>
                      <a:r>
                        <a:rPr lang="zh-CN" sz="2800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“How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...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用于询问做某事的方式或途径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比如出行方式和路线。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“How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...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用于询问达成某种目的的可能性或方法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带有寻求建议或解决方案的意味。 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430" marR="31430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7175955"/>
                  </a:ext>
                </a:extLst>
              </a:tr>
              <a:tr h="276732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必学语法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用祈使句指路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indent="719138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“Go straight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on.”“Turn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left/right.”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等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型祈使句常用来给他人指引方向。祈使句以动词原形开头，省略主语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。例如：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straight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museum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径直前往博物馆。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30864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8631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给下列图片排序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769845"/>
            <a:ext cx="8519517" cy="61536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376" y="1988840"/>
            <a:ext cx="11372470" cy="1648425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622598" y="356260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dirty="0" smtClean="0"/>
              <a:t>（　　）</a:t>
            </a:r>
            <a:r>
              <a:rPr lang="en-US" altLang="zh-CN" dirty="0" smtClean="0"/>
              <a:t>                     </a:t>
            </a:r>
            <a:r>
              <a:rPr lang="zh-CN" altLang="zh-CN" dirty="0" smtClean="0"/>
              <a:t>（　　）</a:t>
            </a:r>
            <a:r>
              <a:rPr lang="en-US" altLang="zh-CN" dirty="0" smtClean="0"/>
              <a:t>                     </a:t>
            </a:r>
            <a:r>
              <a:rPr lang="zh-CN" altLang="zh-CN" dirty="0" smtClean="0"/>
              <a:t>（　　）</a:t>
            </a:r>
            <a:endParaRPr lang="zh-CN" altLang="en-US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78610" y="4103810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 smtClean="0">
                <a:solidFill>
                  <a:srgbClr val="ED0268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 right</a:t>
            </a:r>
            <a:r>
              <a:rPr lang="en-US" altLang="zh-CN" b="1" dirty="0" smtClean="0">
                <a:solidFill>
                  <a:srgbClr val="ED0268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78610" y="470650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ED0268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 straight on</a:t>
            </a:r>
            <a:r>
              <a:rPr lang="en-US" altLang="zh-CN" b="1" dirty="0" smtClean="0">
                <a:solidFill>
                  <a:srgbClr val="ED0268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78610" y="531029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ED0268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 left</a:t>
            </a:r>
            <a:r>
              <a:rPr lang="en-US" altLang="zh-CN" b="1" dirty="0" smtClean="0">
                <a:solidFill>
                  <a:srgbClr val="ED0268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78610" y="589513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 smtClean="0">
                <a:solidFill>
                  <a:srgbClr val="ED0268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Where’s </a:t>
            </a:r>
            <a:r>
              <a:rPr lang="en-US" altLang="zh-CN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sports </a:t>
            </a:r>
            <a:r>
              <a:rPr lang="en-US" altLang="zh-CN" b="1" dirty="0" err="1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centre</a:t>
            </a:r>
            <a:r>
              <a:rPr lang="zh-CN" altLang="zh-CN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</p:txBody>
      </p:sp>
      <p:sp>
        <p:nvSpPr>
          <p:cNvPr id="10" name="矩形 9"/>
          <p:cNvSpPr/>
          <p:nvPr/>
        </p:nvSpPr>
        <p:spPr>
          <a:xfrm>
            <a:off x="1270670" y="3662780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1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4393648" y="3653375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3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7675220" y="3653902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2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10935290" y="3653375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4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85980"/>
          </a:xfrm>
          <a:solidFill>
            <a:srgbClr val="E8F6FD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endParaRPr lang="en-US" altLang="zh-CN" sz="1600" dirty="0" smtClean="0">
              <a:latin typeface="+mn-ea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听力与图片匹配题解题技巧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5963"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听前观察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仔细观察图片中的各个场景、标识及细节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在脑海中形成初步印象。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5963"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听时抓取关键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专注听力内容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抓住与场所、动作、需求等相关的关键词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与图片进行对应。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5963"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检查确认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匹配完成后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再整体检查一遍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确保每个句子与图片的对应都符合逻辑和情境。</a:t>
            </a:r>
            <a:endParaRPr lang="zh-CN" altLang="zh-CN" sz="105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7335" y="748586"/>
            <a:ext cx="1425147" cy="436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7043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88850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935538" algn="l"/>
                <a:tab pos="843438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二、选出每组中不同类的一项。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935538" algn="l"/>
                <a:tab pos="843438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library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cinema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straight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935538" algn="l"/>
                <a:tab pos="843438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left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museum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right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935538" algn="l"/>
                <a:tab pos="843438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hospital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supermarket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tomorrow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935538" algn="l"/>
                <a:tab pos="843438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wheel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935538" algn="l"/>
                <a:tab pos="843438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woman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visit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41278" y="148478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941278" y="213163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41278" y="276961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41278" y="340499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41278" y="406332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22773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</TotalTime>
  <Words>1279</Words>
  <Application>Microsoft Office PowerPoint</Application>
  <PresentationFormat>自定义</PresentationFormat>
  <Paragraphs>154</Paragraphs>
  <Slides>24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2" baseType="lpstr">
      <vt:lpstr>黑体</vt:lpstr>
      <vt:lpstr>楷体</vt:lpstr>
      <vt:lpstr>隶书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369</cp:revision>
  <dcterms:created xsi:type="dcterms:W3CDTF">2020-11-06T05:24:00Z</dcterms:created>
  <dcterms:modified xsi:type="dcterms:W3CDTF">2025-06-23T06:09:47Z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